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4608513" cy="1454150"/>
  <p:notesSz cx="6858000" cy="9144000"/>
  <p:defaultTextStyle>
    <a:defPPr>
      <a:defRPr lang="en-US"/>
    </a:defPPr>
    <a:lvl1pPr marL="0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3187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6375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19562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92749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65937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39124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12312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85499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027"/>
    <a:srgbClr val="FFCC66"/>
    <a:srgbClr val="FFFF00"/>
    <a:srgbClr val="FD9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342" d="100"/>
          <a:sy n="342" d="100"/>
        </p:scale>
        <p:origin x="928" y="-96"/>
      </p:cViewPr>
      <p:guideLst>
        <p:guide orient="horz" pos="458"/>
        <p:guide pos="14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09DCD-B739-2F4C-A963-CE0091CD18F1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003425" y="685800"/>
            <a:ext cx="10864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94EAB-7ABD-1243-A4B9-24843BEE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12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73187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346375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519562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692749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865937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039124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212312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385499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94EAB-7ABD-1243-A4B9-24843BEE0B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4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94EAB-7ABD-1243-A4B9-24843BEE0B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4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639" y="451729"/>
            <a:ext cx="3917236" cy="3117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277" y="824018"/>
            <a:ext cx="3225959" cy="3716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6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19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2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65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39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12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85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4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7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84188" y="12455"/>
            <a:ext cx="522458" cy="2628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013" y="12455"/>
            <a:ext cx="1491366" cy="2628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5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1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41" y="934426"/>
            <a:ext cx="3917236" cy="288810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041" y="616331"/>
            <a:ext cx="3917236" cy="31809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7318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4637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1956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9274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6593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103912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21231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38549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7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013" y="72034"/>
            <a:ext cx="1006512" cy="20331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334" y="72034"/>
            <a:ext cx="1007312" cy="20331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1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8234"/>
            <a:ext cx="4147662" cy="2423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25501"/>
            <a:ext cx="2036227" cy="135653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187" indent="0">
              <a:buNone/>
              <a:defRPr sz="800" b="1"/>
            </a:lvl2pPr>
            <a:lvl3pPr marL="346375" indent="0">
              <a:buNone/>
              <a:defRPr sz="700" b="1"/>
            </a:lvl3pPr>
            <a:lvl4pPr marL="519562" indent="0">
              <a:buNone/>
              <a:defRPr sz="600" b="1"/>
            </a:lvl4pPr>
            <a:lvl5pPr marL="692749" indent="0">
              <a:buNone/>
              <a:defRPr sz="600" b="1"/>
            </a:lvl5pPr>
            <a:lvl6pPr marL="865937" indent="0">
              <a:buNone/>
              <a:defRPr sz="600" b="1"/>
            </a:lvl6pPr>
            <a:lvl7pPr marL="1039124" indent="0">
              <a:buNone/>
              <a:defRPr sz="600" b="1"/>
            </a:lvl7pPr>
            <a:lvl8pPr marL="1212312" indent="0">
              <a:buNone/>
              <a:defRPr sz="600" b="1"/>
            </a:lvl8pPr>
            <a:lvl9pPr marL="1385499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426" y="461154"/>
            <a:ext cx="2036227" cy="837819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41061" y="325501"/>
            <a:ext cx="2037027" cy="135653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187" indent="0">
              <a:buNone/>
              <a:defRPr sz="800" b="1"/>
            </a:lvl2pPr>
            <a:lvl3pPr marL="346375" indent="0">
              <a:buNone/>
              <a:defRPr sz="700" b="1"/>
            </a:lvl3pPr>
            <a:lvl4pPr marL="519562" indent="0">
              <a:buNone/>
              <a:defRPr sz="600" b="1"/>
            </a:lvl4pPr>
            <a:lvl5pPr marL="692749" indent="0">
              <a:buNone/>
              <a:defRPr sz="600" b="1"/>
            </a:lvl5pPr>
            <a:lvl6pPr marL="865937" indent="0">
              <a:buNone/>
              <a:defRPr sz="600" b="1"/>
            </a:lvl6pPr>
            <a:lvl7pPr marL="1039124" indent="0">
              <a:buNone/>
              <a:defRPr sz="600" b="1"/>
            </a:lvl7pPr>
            <a:lvl8pPr marL="1212312" indent="0">
              <a:buNone/>
              <a:defRPr sz="600" b="1"/>
            </a:lvl8pPr>
            <a:lvl9pPr marL="1385499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41061" y="461154"/>
            <a:ext cx="2037027" cy="837819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7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0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2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7897"/>
            <a:ext cx="1516169" cy="246398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800" y="57897"/>
            <a:ext cx="2576287" cy="124107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426" y="304295"/>
            <a:ext cx="1516169" cy="994679"/>
          </a:xfrm>
        </p:spPr>
        <p:txBody>
          <a:bodyPr/>
          <a:lstStyle>
            <a:lvl1pPr marL="0" indent="0">
              <a:buNone/>
              <a:defRPr sz="500"/>
            </a:lvl1pPr>
            <a:lvl2pPr marL="173187" indent="0">
              <a:buNone/>
              <a:defRPr sz="500"/>
            </a:lvl2pPr>
            <a:lvl3pPr marL="346375" indent="0">
              <a:buNone/>
              <a:defRPr sz="400"/>
            </a:lvl3pPr>
            <a:lvl4pPr marL="519562" indent="0">
              <a:buNone/>
              <a:defRPr sz="300"/>
            </a:lvl4pPr>
            <a:lvl5pPr marL="692749" indent="0">
              <a:buNone/>
              <a:defRPr sz="300"/>
            </a:lvl5pPr>
            <a:lvl6pPr marL="865937" indent="0">
              <a:buNone/>
              <a:defRPr sz="300"/>
            </a:lvl6pPr>
            <a:lvl7pPr marL="1039124" indent="0">
              <a:buNone/>
              <a:defRPr sz="300"/>
            </a:lvl7pPr>
            <a:lvl8pPr marL="1212312" indent="0">
              <a:buNone/>
              <a:defRPr sz="300"/>
            </a:lvl8pPr>
            <a:lvl9pPr marL="1385499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8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301" y="1017905"/>
            <a:ext cx="2765108" cy="120169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3301" y="129931"/>
            <a:ext cx="2765108" cy="872490"/>
          </a:xfrm>
        </p:spPr>
        <p:txBody>
          <a:bodyPr/>
          <a:lstStyle>
            <a:lvl1pPr marL="0" indent="0">
              <a:buNone/>
              <a:defRPr sz="1200"/>
            </a:lvl1pPr>
            <a:lvl2pPr marL="173187" indent="0">
              <a:buNone/>
              <a:defRPr sz="1100"/>
            </a:lvl2pPr>
            <a:lvl3pPr marL="346375" indent="0">
              <a:buNone/>
              <a:defRPr sz="900"/>
            </a:lvl3pPr>
            <a:lvl4pPr marL="519562" indent="0">
              <a:buNone/>
              <a:defRPr sz="800"/>
            </a:lvl4pPr>
            <a:lvl5pPr marL="692749" indent="0">
              <a:buNone/>
              <a:defRPr sz="800"/>
            </a:lvl5pPr>
            <a:lvl6pPr marL="865937" indent="0">
              <a:buNone/>
              <a:defRPr sz="800"/>
            </a:lvl6pPr>
            <a:lvl7pPr marL="1039124" indent="0">
              <a:buNone/>
              <a:defRPr sz="800"/>
            </a:lvl7pPr>
            <a:lvl8pPr marL="1212312" indent="0">
              <a:buNone/>
              <a:defRPr sz="800"/>
            </a:lvl8pPr>
            <a:lvl9pPr marL="1385499" indent="0">
              <a:buNone/>
              <a:defRPr sz="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3301" y="1138074"/>
            <a:ext cx="2765108" cy="170661"/>
          </a:xfrm>
        </p:spPr>
        <p:txBody>
          <a:bodyPr/>
          <a:lstStyle>
            <a:lvl1pPr marL="0" indent="0">
              <a:buNone/>
              <a:defRPr sz="500"/>
            </a:lvl1pPr>
            <a:lvl2pPr marL="173187" indent="0">
              <a:buNone/>
              <a:defRPr sz="500"/>
            </a:lvl2pPr>
            <a:lvl3pPr marL="346375" indent="0">
              <a:buNone/>
              <a:defRPr sz="400"/>
            </a:lvl3pPr>
            <a:lvl4pPr marL="519562" indent="0">
              <a:buNone/>
              <a:defRPr sz="300"/>
            </a:lvl4pPr>
            <a:lvl5pPr marL="692749" indent="0">
              <a:buNone/>
              <a:defRPr sz="300"/>
            </a:lvl5pPr>
            <a:lvl6pPr marL="865937" indent="0">
              <a:buNone/>
              <a:defRPr sz="300"/>
            </a:lvl6pPr>
            <a:lvl7pPr marL="1039124" indent="0">
              <a:buNone/>
              <a:defRPr sz="300"/>
            </a:lvl7pPr>
            <a:lvl8pPr marL="1212312" indent="0">
              <a:buNone/>
              <a:defRPr sz="300"/>
            </a:lvl8pPr>
            <a:lvl9pPr marL="1385499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7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426" y="58234"/>
            <a:ext cx="4147662" cy="242358"/>
          </a:xfrm>
          <a:prstGeom prst="rect">
            <a:avLst/>
          </a:prstGeom>
        </p:spPr>
        <p:txBody>
          <a:bodyPr vert="horz" lIns="34637" tIns="17319" rIns="34637" bIns="17319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39302"/>
            <a:ext cx="4147662" cy="959672"/>
          </a:xfrm>
          <a:prstGeom prst="rect">
            <a:avLst/>
          </a:prstGeom>
        </p:spPr>
        <p:txBody>
          <a:bodyPr vert="horz" lIns="34637" tIns="17319" rIns="34637" bIns="17319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426" y="1347782"/>
            <a:ext cx="1075320" cy="77420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34AAB-2A35-C347-A87A-809038B85F8B}" type="datetimeFigureOut">
              <a:rPr lang="en-US" smtClean="0"/>
              <a:t>17/02/24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76" y="1347782"/>
            <a:ext cx="1459362" cy="77420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2768" y="1347782"/>
            <a:ext cx="1075320" cy="77420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5FAFD-283C-7746-B3B3-299A7D73B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7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3187" rtl="0" eaLnBrk="1" latinLnBrk="0" hangingPunct="1">
        <a:spcBef>
          <a:spcPct val="0"/>
        </a:spcBef>
        <a:buNone/>
        <a:defRPr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891" indent="-129891" algn="l" defTabSz="173187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1429" indent="-108242" algn="l" defTabSz="173187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32968" indent="-86594" algn="l" defTabSz="173187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6156" indent="-86594" algn="l" defTabSz="173187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343" indent="-86594" algn="l" defTabSz="173187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52530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5718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98905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72093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3187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6375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9562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749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65937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39124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12312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85499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760280" y="709673"/>
            <a:ext cx="881210" cy="246221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500" dirty="0" smtClean="0">
                <a:latin typeface="ヒラギノ角ゴ ProN W6"/>
                <a:ea typeface="ヒラギノ角ゴ ProN W6"/>
                <a:cs typeface="ヒラギノ角ゴ ProN W6"/>
              </a:rPr>
              <a:t>TEL : 02129538428</a:t>
            </a:r>
          </a:p>
          <a:p>
            <a:r>
              <a:rPr lang="ja-JP" altLang="en-US" sz="500" dirty="0" smtClean="0">
                <a:latin typeface="ヒラギノ角ゴ ProN W6"/>
                <a:ea typeface="ヒラギノ角ゴ ProN W6"/>
                <a:cs typeface="ヒラギノ角ゴ ProN W6"/>
              </a:rPr>
              <a:t>（日本語でどうぞ！）</a:t>
            </a:r>
            <a:endParaRPr lang="en-US" altLang="ja-JP" sz="500" dirty="0" smtClean="0">
              <a:latin typeface="ヒラギノ角ゴ ProN W6"/>
              <a:ea typeface="ヒラギノ角ゴ ProN W6"/>
              <a:cs typeface="ヒラギノ角ゴ ProN W6"/>
            </a:endParaRPr>
          </a:p>
        </p:txBody>
      </p:sp>
      <p:pic>
        <p:nvPicPr>
          <p:cNvPr id="7" name="図 3" descr="L10000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11680" cy="1061677"/>
          </a:xfrm>
          <a:prstGeom prst="rect">
            <a:avLst/>
          </a:prstGeom>
        </p:spPr>
      </p:pic>
      <p:pic>
        <p:nvPicPr>
          <p:cNvPr id="10" name="図 4" descr="s_000w - コピ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1679" y="4"/>
            <a:ext cx="828121" cy="1061673"/>
          </a:xfrm>
          <a:prstGeom prst="rect">
            <a:avLst/>
          </a:prstGeom>
        </p:spPr>
      </p:pic>
      <p:pic>
        <p:nvPicPr>
          <p:cNvPr id="11" name="図 5" descr="!cid_9351F241-30ED-4242-ACCB-401790E7CF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324944" y="85150"/>
            <a:ext cx="1061676" cy="891380"/>
          </a:xfrm>
          <a:prstGeom prst="rect">
            <a:avLst/>
          </a:prstGeom>
        </p:spPr>
      </p:pic>
      <p:pic>
        <p:nvPicPr>
          <p:cNvPr id="12" name="図 7" descr="!cid_60BB9130-E3EA-4B64-BC7F-D1D25BA5DF2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01473" y="-3893"/>
            <a:ext cx="672652" cy="572490"/>
          </a:xfrm>
          <a:prstGeom prst="rect">
            <a:avLst/>
          </a:prstGeom>
        </p:spPr>
      </p:pic>
      <p:pic>
        <p:nvPicPr>
          <p:cNvPr id="13" name="図 6" descr="s_001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39823" y="0"/>
            <a:ext cx="668690" cy="5685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1577" y="576349"/>
            <a:ext cx="377382" cy="43152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2" name="Rectangle 1"/>
          <p:cNvSpPr/>
          <p:nvPr/>
        </p:nvSpPr>
        <p:spPr>
          <a:xfrm>
            <a:off x="-58650" y="1061677"/>
            <a:ext cx="478970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50" dirty="0">
                <a:latin typeface="ヒラギノ角ゴ Std W8"/>
                <a:ea typeface="ヒラギノ角ゴ Std W8"/>
                <a:cs typeface="ヒラギノ角ゴ Std W8"/>
              </a:rPr>
              <a:t>1Park Residence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内に東京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下町から炉端焼居酒屋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　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炭火　</a:t>
            </a:r>
            <a:r>
              <a:rPr lang="en-US" altLang="ja-JP" sz="750" dirty="0" smtClean="0">
                <a:latin typeface="ヒラギノ角ゴ Std W8"/>
                <a:ea typeface="ヒラギノ角ゴ Std W8"/>
                <a:cs typeface="ヒラギノ角ゴ Std W8"/>
              </a:rPr>
              <a:t>“</a:t>
            </a:r>
            <a:r>
              <a:rPr lang="en-US" altLang="ja-JP" sz="750" b="1" dirty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SUMIBI</a:t>
            </a:r>
            <a:r>
              <a:rPr lang="en-US" altLang="ja-JP" sz="750" b="1" dirty="0">
                <a:solidFill>
                  <a:srgbClr val="000000"/>
                </a:solidFill>
                <a:latin typeface="ヒラギノ角ゴ Std W8"/>
                <a:ea typeface="ヒラギノ角ゴ Std W8"/>
                <a:cs typeface="ヒラギノ角ゴ Std W8"/>
              </a:rPr>
              <a:t>”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　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が</a:t>
            </a:r>
            <a:r>
              <a:rPr lang="ja-JP" altLang="en-US" sz="750" dirty="0" smtClean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開店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！</a:t>
            </a:r>
            <a:endParaRPr lang="en-US" altLang="ja-JP" sz="750" dirty="0">
              <a:latin typeface="ヒラギノ角ゴ Std W8"/>
              <a:ea typeface="ヒラギノ角ゴ Std W8"/>
              <a:cs typeface="ヒラギノ角ゴ Std W8"/>
            </a:endParaRPr>
          </a:p>
          <a:p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注文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時に「</a:t>
            </a:r>
            <a:r>
              <a:rPr lang="en-US" altLang="ja-JP" sz="750" dirty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S-ITV</a:t>
            </a:r>
            <a:r>
              <a:rPr lang="ja-JP" altLang="en-US" sz="750" dirty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を見た！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」で、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ビール</a:t>
            </a:r>
            <a:r>
              <a:rPr lang="en-US" altLang="ja-JP" sz="750" dirty="0" smtClean="0">
                <a:latin typeface="ヒラギノ角ゴ Std W8"/>
                <a:ea typeface="ヒラギノ角ゴ Std W8"/>
                <a:cs typeface="ヒラギノ角ゴ Std W8"/>
              </a:rPr>
              <a:t>･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ソフトドリンク</a:t>
            </a:r>
            <a:r>
              <a:rPr lang="en-US" altLang="ja-JP" sz="750" dirty="0">
                <a:latin typeface="ヒラギノ角ゴ Std W8"/>
                <a:ea typeface="ヒラギノ角ゴ Std W8"/>
                <a:cs typeface="ヒラギノ角ゴ Std W8"/>
              </a:rPr>
              <a:t>･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チョコレートパフェ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のいずれか</a:t>
            </a:r>
            <a:r>
              <a:rPr lang="en-US" altLang="ja-JP" sz="750" dirty="0" smtClean="0">
                <a:latin typeface="ヒラギノ角ゴ Std W8"/>
                <a:ea typeface="ヒラギノ角ゴ Std W8"/>
                <a:cs typeface="ヒラギノ角ゴ Std W8"/>
              </a:rPr>
              <a:t>1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品を</a:t>
            </a:r>
            <a:r>
              <a:rPr lang="ja-JP" altLang="en-US" sz="750" dirty="0">
                <a:latin typeface="ヒラギノ角ゴ Std W8"/>
                <a:ea typeface="ヒラギノ角ゴ Std W8"/>
                <a:cs typeface="ヒラギノ角ゴ Std W8"/>
              </a:rPr>
              <a:t>サービス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！</a:t>
            </a:r>
            <a:r>
              <a:rPr lang="en-US" altLang="ja-JP" sz="750" dirty="0" smtClean="0">
                <a:latin typeface="ヒラギノ角ゴ Std W8"/>
                <a:ea typeface="ヒラギノ角ゴ Std W8"/>
                <a:cs typeface="ヒラギノ角ゴ Std W8"/>
              </a:rPr>
              <a:t> </a:t>
            </a:r>
            <a:r>
              <a:rPr lang="ja-JP" altLang="en-US" sz="750" dirty="0" smtClean="0">
                <a:latin typeface="ヒラギノ角ゴ Std W8"/>
                <a:ea typeface="ヒラギノ角ゴ Std W8"/>
                <a:cs typeface="ヒラギノ角ゴ Std W8"/>
              </a:rPr>
              <a:t>　　　　　　　　　　　　　　　　　　　　　</a:t>
            </a:r>
            <a:endParaRPr lang="en-US" altLang="ja-JP" sz="750" dirty="0">
              <a:latin typeface="ヒラギノ角ゴ Std W8"/>
              <a:ea typeface="ヒラギノ角ゴ Std W8"/>
              <a:cs typeface="ヒラギノ角ゴ Std W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60280" y="1300204"/>
            <a:ext cx="647063" cy="16927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500" dirty="0">
                <a:latin typeface="Hiragino Sans GB W6"/>
                <a:ea typeface="Hiragino Sans GB W6"/>
                <a:cs typeface="Hiragino Sans GB W6"/>
              </a:rPr>
              <a:t>(</a:t>
            </a:r>
            <a:r>
              <a:rPr lang="ja-JP" altLang="en-US" sz="500" dirty="0">
                <a:latin typeface="ヒラギノ角ゴ Std W8"/>
                <a:ea typeface="ヒラギノ角ゴ Std W8"/>
                <a:cs typeface="ヒラギノ角ゴ Std W8"/>
              </a:rPr>
              <a:t>ディナー</a:t>
            </a:r>
            <a:r>
              <a:rPr lang="ja-JP" altLang="en-US" sz="500" dirty="0">
                <a:latin typeface="Hiragino Sans GB W6"/>
                <a:ea typeface="Hiragino Sans GB W6"/>
                <a:cs typeface="Hiragino Sans GB W6"/>
              </a:rPr>
              <a:t>限定</a:t>
            </a:r>
            <a:r>
              <a:rPr lang="en-US" altLang="ja-JP" sz="500" dirty="0" smtClean="0">
                <a:latin typeface="Hiragino Sans GB W6"/>
                <a:ea typeface="Hiragino Sans GB W6"/>
                <a:cs typeface="Hiragino Sans GB W6"/>
              </a:rPr>
              <a:t>)</a:t>
            </a:r>
            <a:endParaRPr lang="en-US" altLang="ja-JP" sz="500" dirty="0">
              <a:latin typeface="Hiragino Sans GB W6"/>
              <a:ea typeface="Hiragino Sans GB W6"/>
              <a:cs typeface="Hiragino Sans GB W6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301472" y="1061677"/>
            <a:ext cx="1307041" cy="2"/>
          </a:xfrm>
          <a:prstGeom prst="line">
            <a:avLst/>
          </a:prstGeom>
          <a:ln w="3175" cmpd="sng">
            <a:solidFill>
              <a:schemeClr val="tx1">
                <a:alpha val="96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26261" y="45377"/>
            <a:ext cx="1359901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ja-JP" altLang="en-US" sz="1200" spc="150" dirty="0" smtClean="0">
                <a:ln w="11430">
                  <a:solidFill>
                    <a:srgbClr val="C30027"/>
                  </a:solidFill>
                </a:ln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  <a:latin typeface="游明朝体+36ポかな デミボールド"/>
                <a:ea typeface="游明朝体+36ポかな デミボールド"/>
                <a:cs typeface="游明朝体+36ポかな デミボールド"/>
              </a:rPr>
              <a:t>炉端焼き</a:t>
            </a:r>
            <a:r>
              <a:rPr lang="ja-JP" altLang="en-US" sz="1200" spc="150" dirty="0" smtClean="0">
                <a:ln w="11430">
                  <a:solidFill>
                    <a:srgbClr val="C30027"/>
                  </a:solidFill>
                </a:ln>
                <a:noFill/>
                <a:effectLst>
                  <a:glow rad="12700">
                    <a:schemeClr val="bg1">
                      <a:alpha val="84000"/>
                    </a:schemeClr>
                  </a:glow>
                </a:effectLst>
                <a:latin typeface="游明朝体+36ポかな デミボールド"/>
                <a:ea typeface="游明朝体+36ポかな デミボールド"/>
                <a:cs typeface="游明朝体+36ポかな デミボールド"/>
              </a:rPr>
              <a:t>居酒屋　</a:t>
            </a:r>
            <a:endParaRPr lang="en-US" sz="1200" spc="150" dirty="0">
              <a:ln w="11430">
                <a:solidFill>
                  <a:srgbClr val="C30027"/>
                </a:solidFill>
              </a:ln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  <a:latin typeface="游明朝体+36ポかな デミボールド"/>
              <a:ea typeface="游明朝体+36ポかな デミボールド"/>
              <a:cs typeface="游明朝体+36ポかな デミボールド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183784" y="22351"/>
            <a:ext cx="107110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1600" spc="150" dirty="0" smtClean="0">
                <a:ln w="11430">
                  <a:solidFill>
                    <a:srgbClr val="C30027"/>
                  </a:solidFill>
                </a:ln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  <a:latin typeface="游明朝体+36ポかな デミボールド"/>
                <a:ea typeface="游明朝体+36ポかな デミボールド"/>
                <a:cs typeface="游明朝体+36ポかな デミボールド"/>
              </a:rPr>
              <a:t>炭火</a:t>
            </a:r>
            <a:endParaRPr lang="en-US" altLang="ja-JP" sz="1400" spc="150" dirty="0" smtClean="0">
              <a:ln w="11430">
                <a:solidFill>
                  <a:srgbClr val="C30027"/>
                </a:solidFill>
              </a:ln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  <a:latin typeface="游明朝体+36ポかな デミボールド"/>
              <a:ea typeface="游明朝体+36ポかな デミボールド"/>
              <a:cs typeface="游明朝体+36ポかな デミボールド"/>
            </a:endParaRPr>
          </a:p>
          <a:p>
            <a:pPr algn="ctr"/>
            <a:r>
              <a:rPr lang="en-US" altLang="ja-JP" sz="1400" spc="150" dirty="0" smtClean="0">
                <a:ln w="11430">
                  <a:solidFill>
                    <a:srgbClr val="C30027"/>
                  </a:solidFill>
                </a:ln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  <a:latin typeface="游明朝体+36ポかな デミボールド"/>
                <a:ea typeface="游明朝体+36ポかな デミボールド"/>
                <a:cs typeface="游明朝体+36ポかな デミボールド"/>
              </a:rPr>
              <a:t>SUMIBI</a:t>
            </a:r>
            <a:endParaRPr lang="en-US" sz="1400" spc="150" dirty="0">
              <a:ln w="11430">
                <a:solidFill>
                  <a:srgbClr val="C30027"/>
                </a:solidFill>
              </a:ln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  <a:latin typeface="游明朝体+36ポかな デミボールド"/>
              <a:ea typeface="游明朝体+36ポかな デミボールド"/>
              <a:cs typeface="游明朝体+36ポかな デミ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3053061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スクリーンショット 2017-02-22 15.28.5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003" y="152292"/>
            <a:ext cx="690663" cy="524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G_194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6193" y="2"/>
            <a:ext cx="1187700" cy="1109199"/>
          </a:xfrm>
          <a:prstGeom prst="rect">
            <a:avLst/>
          </a:prstGeom>
        </p:spPr>
      </p:pic>
      <p:pic>
        <p:nvPicPr>
          <p:cNvPr id="8" name="Picture 7" descr="IMG_195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853" y="1"/>
            <a:ext cx="1321697" cy="1109200"/>
          </a:xfrm>
          <a:prstGeom prst="rect">
            <a:avLst/>
          </a:prstGeom>
        </p:spPr>
      </p:pic>
      <p:pic>
        <p:nvPicPr>
          <p:cNvPr id="4" name="Picture 3" descr="IMG_194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72510" cy="11092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1109646"/>
            <a:ext cx="4820734" cy="384721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ヒラギノ角ゴ Std W8"/>
                <a:ea typeface="ヒラギノ角ゴ Std W8"/>
                <a:cs typeface="ヒラギノ角ゴ Std W8"/>
              </a:rPr>
              <a:t>1Park Residence</a:t>
            </a:r>
            <a:r>
              <a:rPr lang="ja-JP" altLang="en-US" dirty="0" smtClean="0">
                <a:latin typeface="ヒラギノ角ゴ Std W8"/>
                <a:ea typeface="ヒラギノ角ゴ Std W8"/>
                <a:cs typeface="ヒラギノ角ゴ Std W8"/>
              </a:rPr>
              <a:t>内に東京下町炉端焼専門店　</a:t>
            </a:r>
            <a:r>
              <a:rPr lang="en-US" altLang="ja-JP" dirty="0" smtClean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“</a:t>
            </a:r>
            <a:r>
              <a:rPr lang="en-US" altLang="ja-JP" b="1" dirty="0" smtClean="0">
                <a:solidFill>
                  <a:srgbClr val="FF0000"/>
                </a:solidFill>
                <a:latin typeface="ヒラギノ角ゴ Std W8"/>
                <a:ea typeface="ヒラギノ角ゴ Std W8"/>
                <a:cs typeface="ヒラギノ角ゴ Std W8"/>
              </a:rPr>
              <a:t>SUMIBI”</a:t>
            </a:r>
            <a:r>
              <a:rPr lang="ja-JP" altLang="en-US" dirty="0" smtClean="0">
                <a:latin typeface="ヒラギノ角ゴ Std W8"/>
                <a:ea typeface="ヒラギノ角ゴ Std W8"/>
                <a:cs typeface="ヒラギノ角ゴ Std W8"/>
              </a:rPr>
              <a:t>　がオープン！！</a:t>
            </a:r>
            <a:endParaRPr lang="en-US" altLang="ja-JP" dirty="0" smtClean="0">
              <a:latin typeface="ヒラギノ角ゴ Std W8"/>
              <a:ea typeface="ヒラギノ角ゴ Std W8"/>
              <a:cs typeface="ヒラギノ角ゴ Std W8"/>
            </a:endParaRPr>
          </a:p>
          <a:p>
            <a:r>
              <a:rPr lang="ja-JP" altLang="en-US" dirty="0" smtClean="0">
                <a:latin typeface="ヒラギノ角ゴ Std W8"/>
                <a:ea typeface="ヒラギノ角ゴ Std W8"/>
                <a:cs typeface="ヒラギノ角ゴ Std W8"/>
              </a:rPr>
              <a:t>注文時に「</a:t>
            </a:r>
            <a:r>
              <a:rPr lang="en-US" altLang="ja-JP" dirty="0" smtClean="0">
                <a:solidFill>
                  <a:srgbClr val="0000FF"/>
                </a:solidFill>
                <a:latin typeface="ヒラギノ角ゴ Std W8"/>
                <a:ea typeface="ヒラギノ角ゴ Std W8"/>
                <a:cs typeface="ヒラギノ角ゴ Std W8"/>
              </a:rPr>
              <a:t>S-ITV</a:t>
            </a:r>
            <a:r>
              <a:rPr lang="ja-JP" altLang="en-US" dirty="0" smtClean="0">
                <a:solidFill>
                  <a:srgbClr val="0000FF"/>
                </a:solidFill>
                <a:latin typeface="ヒラギノ角ゴ Std W8"/>
                <a:ea typeface="ヒラギノ角ゴ Std W8"/>
                <a:cs typeface="ヒラギノ角ゴ Std W8"/>
              </a:rPr>
              <a:t>を見た！</a:t>
            </a:r>
            <a:r>
              <a:rPr lang="ja-JP" altLang="en-US" dirty="0" smtClean="0">
                <a:latin typeface="ヒラギノ角ゴ Std W8"/>
                <a:ea typeface="ヒラギノ角ゴ Std W8"/>
                <a:cs typeface="ヒラギノ角ゴ Std W8"/>
              </a:rPr>
              <a:t>」で、ビール、ソフトドリンク、チョコレートパフェのいずれか</a:t>
            </a:r>
            <a:r>
              <a:rPr lang="en-US" altLang="ja-JP" dirty="0" smtClean="0">
                <a:latin typeface="ヒラギノ角ゴ Std W8"/>
                <a:ea typeface="ヒラギノ角ゴ Std W8"/>
                <a:cs typeface="ヒラギノ角ゴ Std W8"/>
              </a:rPr>
              <a:t>1</a:t>
            </a:r>
            <a:r>
              <a:rPr lang="ja-JP" altLang="en-US" dirty="0" smtClean="0">
                <a:latin typeface="ヒラギノ角ゴ Std W8"/>
                <a:ea typeface="ヒラギノ角ゴ Std W8"/>
                <a:cs typeface="ヒラギノ角ゴ Std W8"/>
              </a:rPr>
              <a:t>つをサービス！！</a:t>
            </a:r>
            <a:endParaRPr lang="en-US" altLang="ja-JP" sz="900" dirty="0">
              <a:latin typeface="ヒラギノ角ゴ Std W8"/>
              <a:ea typeface="ヒラギノ角ゴ Std W8"/>
              <a:cs typeface="ヒラギノ角ゴ Std W8"/>
            </a:endParaRPr>
          </a:p>
          <a:p>
            <a:pPr algn="ctr"/>
            <a:r>
              <a:rPr lang="ja-JP" altLang="en-US" sz="500" dirty="0" smtClean="0">
                <a:latin typeface="ヒラギノ角ゴ Std W8"/>
                <a:ea typeface="ヒラギノ角ゴ Std W8"/>
                <a:cs typeface="ヒラギノ角ゴ Std W8"/>
              </a:rPr>
              <a:t>　　　　　　　　　　　　　　　　　　　　　　　　　　　　　　　　　　　　　　　　　　　　　　　　　　　　　　　　　　　　　</a:t>
            </a:r>
            <a:r>
              <a:rPr lang="en-US" altLang="ja-JP" sz="500" dirty="0" smtClean="0">
                <a:latin typeface="ヒラギノ角ゴ Std W8"/>
                <a:ea typeface="ヒラギノ角ゴ Std W8"/>
                <a:cs typeface="ヒラギノ角ゴ Std W8"/>
              </a:rPr>
              <a:t>(</a:t>
            </a:r>
            <a:r>
              <a:rPr lang="ja-JP" altLang="en-US" sz="500" dirty="0" smtClean="0">
                <a:latin typeface="ヒラギノ角ゴ Std W8"/>
                <a:ea typeface="ヒラギノ角ゴ Std W8"/>
                <a:cs typeface="ヒラギノ角ゴ Std W8"/>
              </a:rPr>
              <a:t>ディナー限定</a:t>
            </a:r>
            <a:r>
              <a:rPr lang="en-US" altLang="ja-JP" sz="500" dirty="0" smtClean="0">
                <a:latin typeface="ヒラギノ角ゴ Std W8"/>
                <a:ea typeface="ヒラギノ角ゴ Std W8"/>
                <a:cs typeface="ヒラギノ角ゴ Std W8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84608" y="749444"/>
            <a:ext cx="1079516" cy="276999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600" dirty="0" smtClean="0">
                <a:latin typeface="ヒラギノ角ゴ Std W8"/>
                <a:ea typeface="ヒラギノ角ゴ Std W8"/>
                <a:cs typeface="ヒラギノ角ゴ Std W8"/>
              </a:rPr>
              <a:t>TEL : 02129538428</a:t>
            </a:r>
          </a:p>
          <a:p>
            <a:pPr algn="ctr"/>
            <a:r>
              <a:rPr lang="ja-JP" altLang="en-US" sz="600" dirty="0" smtClean="0">
                <a:latin typeface="ヒラギノ角ゴ Std W8"/>
                <a:ea typeface="ヒラギノ角ゴ Std W8"/>
                <a:cs typeface="ヒラギノ角ゴ Std W8"/>
              </a:rPr>
              <a:t>（日本語でどうぞ！）</a:t>
            </a:r>
            <a:endParaRPr lang="en-US" altLang="ja-JP" sz="600" dirty="0" smtClean="0">
              <a:latin typeface="ヒラギノ角ゴ Std W8"/>
              <a:ea typeface="ヒラギノ角ゴ Std W8"/>
              <a:cs typeface="ヒラギノ角ゴ Std W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3308" y="25334"/>
            <a:ext cx="1994095" cy="2539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800" dirty="0" smtClean="0">
                <a:solidFill>
                  <a:srgbClr val="FFCC66"/>
                </a:solidFill>
                <a:latin typeface="Hiragino Sans GB W6"/>
                <a:ea typeface="Hiragino Sans GB W6"/>
                <a:cs typeface="Hiragino Sans GB W6"/>
              </a:rPr>
              <a:t>東京下町炉端焼専門店</a:t>
            </a:r>
            <a:r>
              <a:rPr lang="ja-JP" altLang="en-US" sz="800" i="1" spc="50" dirty="0" smtClean="0">
                <a:ln w="12700" cmpd="sng">
                  <a:solidFill>
                    <a:srgbClr val="FFCC66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676275" dist="1384300" dir="60000" algn="tl" rotWithShape="0">
                    <a:srgbClr val="000000">
                      <a:alpha val="43000"/>
                    </a:srgbClr>
                  </a:outerShdw>
                </a:effectLst>
                <a:latin typeface="Arial Black"/>
                <a:ea typeface="ヒラギノ角ゴ ProN W6"/>
                <a:cs typeface="Arial Black"/>
              </a:rPr>
              <a:t>　</a:t>
            </a:r>
            <a:r>
              <a:rPr lang="en-US" altLang="ja-JP" sz="1050" i="1" spc="50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/>
                <a:latin typeface="Arial Black"/>
                <a:ea typeface="ヒラギノ角ゴ ProN W6"/>
                <a:cs typeface="Arial Black"/>
              </a:rPr>
              <a:t>SUMIBI</a:t>
            </a:r>
            <a:r>
              <a:rPr lang="en-US" altLang="ja-JP" sz="1050" i="1" spc="50" dirty="0" smtClean="0">
                <a:ln w="12700" cmpd="sng">
                  <a:solidFill>
                    <a:srgbClr val="FFCC66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676275" dist="1384300" dir="60000" algn="tl" rotWithShape="0">
                    <a:srgbClr val="000000">
                      <a:alpha val="43000"/>
                    </a:srgbClr>
                  </a:outerShdw>
                </a:effectLst>
                <a:latin typeface="Arial Black"/>
                <a:ea typeface="ヒラギノ角ゴ ProN W6"/>
                <a:cs typeface="Arial Black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7999" y="-197991"/>
            <a:ext cx="184666" cy="230832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9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ヒラギノ角ゴ Std W8"/>
              <a:ea typeface="ヒラギノ角ゴ Std W8"/>
              <a:cs typeface="ヒラギノ角ゴ Std W8"/>
            </a:endParaRPr>
          </a:p>
        </p:txBody>
      </p:sp>
    </p:spTree>
    <p:extLst>
      <p:ext uri="{BB962C8B-B14F-4D97-AF65-F5344CB8AC3E}">
        <p14:creationId xmlns:p14="http://schemas.microsoft.com/office/powerpoint/2010/main" val="63581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alpha val="29000"/>
          </a:schemeClr>
        </a:solidFill>
      </a:spPr>
      <a:bodyPr wrap="square" rtlCol="0">
        <a:spAutoFit/>
        <a:scene3d>
          <a:camera prst="orthographicFront"/>
          <a:lightRig rig="soft" dir="tl">
            <a:rot lat="0" lon="0" rev="0"/>
          </a:lightRig>
        </a:scene3d>
        <a:sp3d contourW="25400" prstMaterial="matte">
          <a:bevelT w="25400" h="55880" prst="artDeco"/>
          <a:contourClr>
            <a:schemeClr val="accent2">
              <a:tint val="20000"/>
            </a:schemeClr>
          </a:contourClr>
        </a:sp3d>
      </a:bodyPr>
      <a:lstStyle>
        <a:defPPr>
          <a:defRPr sz="900" spc="50" dirty="0" smtClean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ヒラギノ角ゴ Std W8"/>
            <a:ea typeface="ヒラギノ角ゴ Std W8"/>
            <a:cs typeface="ヒラギノ角ゴ Std W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53</Words>
  <Application>Microsoft Macintosh PowerPoint</Application>
  <PresentationFormat>Custom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将 鐘ケ江</dc:creator>
  <cp:lastModifiedBy>将 鐘ケ江</cp:lastModifiedBy>
  <cp:revision>25</cp:revision>
  <dcterms:created xsi:type="dcterms:W3CDTF">2017-02-22T08:29:22Z</dcterms:created>
  <dcterms:modified xsi:type="dcterms:W3CDTF">2017-02-24T03:56:13Z</dcterms:modified>
</cp:coreProperties>
</file>